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Amatic SC"/>
      <p:regular r:id="rId38"/>
      <p:bold r:id="rId39"/>
    </p:embeddedFont>
    <p:embeddedFont>
      <p:font typeface="Source Code Pro"/>
      <p:regular r:id="rId40"/>
      <p:bold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SourceCode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maticSC-bold.fntdata"/><Relationship Id="rId16" Type="http://schemas.openxmlformats.org/officeDocument/2006/relationships/slide" Target="slides/slide11.xml"/><Relationship Id="rId38" Type="http://schemas.openxmlformats.org/officeDocument/2006/relationships/font" Target="fonts/AmaticS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ixel.nymag.com/imgs/daily/grub/2014/07/22/22-ice-cream-sandwich.w1200.h630.jpg" TargetMode="External"/><Relationship Id="rId3" Type="http://schemas.openxmlformats.org/officeDocument/2006/relationships/hyperlink" Target="http://esquenta.com.br/wp-content/uploads/2013/06/kitkat_45g_MD.jp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apidsofttechnologies.com/blog/wp-content/uploads/2014/06/android.p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erial-design.storage.googleapis.com/publish/material_v_4/material_ext_publish/0Bzhp5Z4wHba3dWFoM3V0NldkWFU/components_textfields_labels3.pn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erial-design.storage.googleapis.com/publish/material_v_4/material_ext_publish/0B7WCemMG6e0VUl95QlVMNXJLU3c/components_buttons_usage1.png" TargetMode="External"/><Relationship Id="rId3" Type="http://schemas.openxmlformats.org/officeDocument/2006/relationships/hyperlink" Target="https://material-design.storage.googleapis.com/publish/material_v_4/material_ext_publish/0B7WCemMG6e0VbDh6YmNiYVc3SHM/components_buttons_usage2.png" TargetMode="External"/><Relationship Id="rId4" Type="http://schemas.openxmlformats.org/officeDocument/2006/relationships/hyperlink" Target="https://material-design.storage.googleapis.com/publish/material_v_4/material_ext_publish/0B7WCemMG6e0VNDg3V3ZjU2hsNGc/components_buttons_usage3.png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erial-design.storage.googleapis.com/publish/material_v_4/material_ext_publish/0Bzhp5Z4wHba3am9VWWFlbHVJNDg/components_cards3.png" TargetMode="External"/><Relationship Id="rId3" Type="http://schemas.openxmlformats.org/officeDocument/2006/relationships/hyperlink" Target="https://material-design.storage.googleapis.com/publish/material_v_4/material_ext_publish/0Bzhp5Z4wHba3Y1lRbzJERTJIa28/components_cards2.png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erial-design.storage.googleapis.com/publish/material_v_4/material_ext_publish/0B6Okdz75tqQscExOcHhfYUdNZlE/components_tabs_usage_example1.png" TargetMode="External"/><Relationship Id="rId3" Type="http://schemas.openxmlformats.org/officeDocument/2006/relationships/hyperlink" Target="https://material-design.storage.googleapis.com/publish/material_v_4/material_ext_publish/0B6Okdz75tqQsVmowR3NUVWoxVWs/components_tabs_usage_example3.pn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erial-design.storage.googleapis.com/publish/material_v_4/material_ext_publish/0Bzhp5Z4wHba3T29XaVRQa0QxZkk/components_dialogs_1.png" TargetMode="External"/><Relationship Id="rId3" Type="http://schemas.openxmlformats.org/officeDocument/2006/relationships/hyperlink" Target="https://material-design.storage.googleapis.com/publish/material_v_4/material_ext_publish/0Bzhp5Z4wHba3a2tRMk1qRXdOclE/components_dialogs_content1.pn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lightSky/Awesome-MaterialDesign/blob/master/demoRes/android-material-drawer-template.gif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olderview?id=0B_Q78PQ38rkhRFBULXJXQXNsZjg&amp;usp=sharin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.gl/KmXGMv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oo.gl/Sbbr3J" TargetMode="External"/><Relationship Id="rId3" Type="http://schemas.openxmlformats.org/officeDocument/2006/relationships/hyperlink" Target="http://goo.gl/ZMnbaQ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oo.gl/2jAtUh" TargetMode="External"/><Relationship Id="rId3" Type="http://schemas.openxmlformats.org/officeDocument/2006/relationships/hyperlink" Target="http://goo.gl/t2jNzI" TargetMode="External"/><Relationship Id="rId4" Type="http://schemas.openxmlformats.org/officeDocument/2006/relationships/hyperlink" Target="http://goo.gl/blaAD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oo.gl/yj62zD" TargetMode="External"/><Relationship Id="rId3" Type="http://schemas.openxmlformats.org/officeDocument/2006/relationships/hyperlink" Target="https://goo.gl/rkScw4" TargetMode="External"/><Relationship Id="rId4" Type="http://schemas.openxmlformats.org/officeDocument/2006/relationships/hyperlink" Target="https://goo.gl/GzySQa" TargetMode="External"/><Relationship Id="rId5" Type="http://schemas.openxmlformats.org/officeDocument/2006/relationships/hyperlink" Target="https://goo.gl/wpT4Ym" TargetMode="External"/><Relationship Id="rId6" Type="http://schemas.openxmlformats.org/officeDocument/2006/relationships/hyperlink" Target="http://goo.gl/dyinsh" TargetMode="External"/><Relationship Id="rId7" Type="http://schemas.openxmlformats.org/officeDocument/2006/relationships/hyperlink" Target="http://goo.gl/hQ5qg6" TargetMode="External"/><Relationship Id="rId8" Type="http://schemas.openxmlformats.org/officeDocument/2006/relationships/hyperlink" Target="https://goo.gl/cLGiCC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oo.gl/1CZXPP" TargetMode="External"/><Relationship Id="rId3" Type="http://schemas.openxmlformats.org/officeDocument/2006/relationships/hyperlink" Target="https://goo.gl/IWnQe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https://tctechcrunch2011.files.wordpress.com/2014/11/quantum_device.gif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de imagens: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http://vignette1.wikia.nocookie.net/uncyclopedia/images/4/4b/Cupcake.jpg/revision/latest?cb=20110428020144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http://cdn1.theodysseyonline.com/files/2015/11/06/635824216505743270937342224_strawberry%20donut.jpg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[3] - http://mrdonut.com.au/wp-content/uploads/2014/01/Mr_Donut_27thNov13147451-226x100.png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[4] - http://www.washingtoncitypaper.com/blogs/youngandhungry/files/2011/07/pinkberry.jpg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[5] - https://pratopraum.files.wordpress.com/2011/12/gingerbread-man.jpg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[6] - http://www.simplygroupco.com/image/cache/data/honeycomb-icecream-500x500.png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[7] - </a:t>
            </a:r>
            <a:r>
              <a:rPr lang="pt-BR" sz="900" u="sng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http://pixel.nymag.com/imgs/daily/grub/2014/07/22/22-ice-cream-sandwich.w1200.h630.jpg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[8] - http://www.simplyheavenlyfoods.co.uk/image/data/Jelly-beans-Big-Stock1.jpg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[9]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http://esquenta.com.br/wp-content/uploads/2013/06/kitkat_45g_MD.jpg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[10] - http://www.photographyblogger.net/wp-content/uploads/2013/04/Lollipops-14.jpg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[11] - http://www.artigosfestas25demarco.com.br/media/catalog/product/cache/1/image/9df78eab33525d08d6e5fb8d27136e95/m/a/marshmallows_2.png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da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 https://source.android.com/images/android_framework_small.png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http://www.rapidsofttechnologies.com/blog/wp-content/uploads/2014/06/android.png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Android Studio  e SDK - http://developer.android.com/intl/pt-br/sdk/index.html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Acivity - http://developer.android.com/intl/pt-br/reference/android/app/Activity.html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Layout XML - http://developer.android.com/intl/pt-br/guide/topics/ui/declaring-layout.html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http://www.vogella.com/tutorials/AndroidCustomViews/images/xandroid_viewhierarchy10.png.pagespeed.ic.nQTkkQQ3Y8.png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https://lh3.googleusercontent.com/-IJaY2WfcLI8/AAAAAAAAAAI/AAAAAAAABTs/q6oLIFHgw4E/photo.jpg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components_textfields_labels3.png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5750" lvl="0" marL="457200">
              <a:spcBef>
                <a:spcPts val="0"/>
              </a:spcBef>
              <a:buSzPct val="100000"/>
              <a:buFont typeface="Source Code Pro"/>
              <a:buChar char="-"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https://www.google.com/design/spec/components/text-fields.html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components_buttons_usage1.png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components_buttons_usage2.png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[3]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components_buttons_usage3.png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5750" lvl="0" marL="457200" rtl="0">
              <a:spcBef>
                <a:spcPts val="0"/>
              </a:spcBef>
              <a:buSzPct val="100000"/>
              <a:buFont typeface="Source Code Pro"/>
              <a:buChar char="-"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https://www.google.com/design/spec/components/buttons.html#buttons-button-types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http://www.uibrush.com/wp-content/uploads/2014/10/contact.gif?59afb0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components_cards3.png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components_cards2.png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5750" lvl="0" marL="457200">
              <a:spcBef>
                <a:spcPts val="0"/>
              </a:spcBef>
              <a:buSzPct val="100000"/>
              <a:buFont typeface="Source Code Pro"/>
              <a:buChar char="-"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https://www.google.com/design/spec/components/cards.html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components_tabs_usage_example1.png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components_tabs_usage_example3.png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5750" lvl="0" marL="457200" rtl="0">
              <a:spcBef>
                <a:spcPts val="0"/>
              </a:spcBef>
              <a:buSzPct val="100000"/>
              <a:buFont typeface="Source Code Pro"/>
              <a:buChar char="-"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https://www.google.com/design/spec/components/tabs.html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components_dialogs_1.png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components_dialogs_content1.png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 de conteúdo: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5750" lvl="0" marL="457200">
              <a:spcBef>
                <a:spcPts val="0"/>
              </a:spcBef>
              <a:buSzPct val="100000"/>
              <a:buFont typeface="Source Code Pro"/>
              <a:buChar char="-"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https://www.google.com/design/spec/components/dialogs.html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pt-BR"/>
              <a:t>[1] -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https://github.com/lightSky/Awesome-MaterialDesign/blob/master/demoRes/android-material-drawer-template.gif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Referência de imagem: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pt-BR"/>
              <a:t>[1] - http://www.strickling.net/android_apk.png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https://drive.google.com/folderview?id=0B_Q78PQ38rkhRFBULXJXQXNsZjg&amp;usp=sharing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Referências imagens utilizadas no app: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pt-BR"/>
              <a:t>https://drive.google.com/folderview?id=0B_Q78PQ38rkhTmV2RmQ1emItUHc&amp;usp=sharing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das imagens: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fonte: </a:t>
            </a:r>
            <a:r>
              <a:rPr lang="pt-BR" sz="9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https://goo.gl/KmXGMv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das imagens: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http://goo.gl/Sbbr3J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http://goo.gl/ZMnbaQ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das imagens: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http://goo.gl/2jAtUh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http://goo.gl/t2jNzI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[3]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http://goo.gl/blaAD0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das imagens: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http://goo.gl/yj62zD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https://goo.gl/rkScw4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[3]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https://goo.gl/GzySQa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[4]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https://goo.gl/wpT4Ym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[5]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http://goo.gl/dyinsh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[6]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http://goo.gl/hQ5qg6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[7]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https://goo.gl/cLGiCC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[8] - http://goo.gl/bgYWlP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Referências das imagens: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[1]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2"/>
              </a:rPr>
              <a:t>http://goo.gl/1CZXPP</a:t>
            </a:r>
          </a:p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[2] - </a:t>
            </a:r>
            <a:r>
              <a:rPr lang="pt-BR" sz="9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https://goo.gl/IWnQeN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6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6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hape 7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hape 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9" name="Shape 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hape 8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8" name="Shape 8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5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7" name="Shape 9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4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5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Amatic SC"/>
              <a:defRPr sz="4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22.png"/><Relationship Id="rId13" Type="http://schemas.openxmlformats.org/officeDocument/2006/relationships/image" Target="../media/image26.jp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9" Type="http://schemas.openxmlformats.org/officeDocument/2006/relationships/image" Target="../media/image21.jpg"/><Relationship Id="rId5" Type="http://schemas.openxmlformats.org/officeDocument/2006/relationships/image" Target="../media/image16.jpg"/><Relationship Id="rId6" Type="http://schemas.openxmlformats.org/officeDocument/2006/relationships/image" Target="../media/image24.png"/><Relationship Id="rId7" Type="http://schemas.openxmlformats.org/officeDocument/2006/relationships/image" Target="../media/image18.jpg"/><Relationship Id="rId8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9.gif"/><Relationship Id="rId4" Type="http://schemas.openxmlformats.org/officeDocument/2006/relationships/image" Target="../media/image00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61.png"/><Relationship Id="rId5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06.png"/><Relationship Id="rId10" Type="http://schemas.openxmlformats.org/officeDocument/2006/relationships/image" Target="../media/image11.png"/><Relationship Id="rId9" Type="http://schemas.openxmlformats.org/officeDocument/2006/relationships/image" Target="../media/image08.png"/><Relationship Id="rId5" Type="http://schemas.openxmlformats.org/officeDocument/2006/relationships/image" Target="../media/image05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Introdução a desenvolvimento Android nativo</a:t>
            </a:r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Thaisa Mirely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325" y="4394800"/>
            <a:ext cx="1307350" cy="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65500" y="1078750"/>
            <a:ext cx="4045200" cy="2745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Sobre o Android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(framework e SO)</a:t>
            </a:r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ourier New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O que é?</a:t>
            </a:r>
          </a:p>
          <a:p>
            <a:pPr indent="-228600" lvl="0" marL="457200" rtl="0">
              <a:spcBef>
                <a:spcPts val="0"/>
              </a:spcBef>
              <a:buFont typeface="Courier New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histórico de versões</a:t>
            </a:r>
          </a:p>
          <a:p>
            <a:pPr indent="-228600" lvl="0" marL="457200">
              <a:spcBef>
                <a:spcPts val="0"/>
              </a:spcBef>
              <a:buFont typeface="Courier New"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arquitetura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 que é o Android?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68370" r="2000" t="12755"/>
          <a:stretch/>
        </p:blipFill>
        <p:spPr>
          <a:xfrm>
            <a:off x="6223750" y="1557925"/>
            <a:ext cx="2147824" cy="3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537" y="1265925"/>
            <a:ext cx="1763824" cy="35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28450" y="2477800"/>
            <a:ext cx="1021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E91D63"/>
                </a:solidFill>
                <a:latin typeface="Impact"/>
                <a:ea typeface="Impact"/>
                <a:cs typeface="Impact"/>
                <a:sym typeface="Impact"/>
              </a:rPr>
              <a:t>SO: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4330650" y="2635237"/>
            <a:ext cx="2034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E91D63"/>
                </a:solidFill>
                <a:latin typeface="Impact"/>
                <a:ea typeface="Impact"/>
                <a:cs typeface="Impact"/>
                <a:sym typeface="Impact"/>
              </a:rPr>
              <a:t>framework: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04775" y="43581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97" y="3406575"/>
            <a:ext cx="1347876" cy="9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histórico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100" y="1375093"/>
            <a:ext cx="1247174" cy="106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500" y="3351250"/>
            <a:ext cx="1388123" cy="8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75" y="3290100"/>
            <a:ext cx="1134100" cy="1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7000" y="1233349"/>
            <a:ext cx="1056891" cy="1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9649" y="1201025"/>
            <a:ext cx="1565651" cy="155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375" y="1375100"/>
            <a:ext cx="1134100" cy="102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19287" y="1612800"/>
            <a:ext cx="1657709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39">
            <a:off x="4770820" y="3440717"/>
            <a:ext cx="1388108" cy="8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36524" y="3351250"/>
            <a:ext cx="1134099" cy="10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430475" y="2439250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1.5 Cupcake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2039987" y="2439250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1.6 Donut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3928737" y="2439250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2.0 Eclair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905950" y="2439250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2.2 Froyo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281500" y="2439250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2.3 Gingenbread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30475" y="4307725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3.0 Honeycomb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774787" y="4307725"/>
            <a:ext cx="1347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4.0 IceCream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Sandwich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189187" y="4307725"/>
            <a:ext cx="1421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4.1 Jeally Bean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979225" y="4307725"/>
            <a:ext cx="1134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4.4 KitKat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7322750" y="4307725"/>
            <a:ext cx="1421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6.0 Marshmallow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30475" y="225615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906100" y="225615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641912" y="23463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[3]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5629650" y="23463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[4]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7224825" y="225615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[5]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30475" y="4142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[6]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625975" y="4201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[7]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3206500" y="4142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[8]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876137" y="4201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[9]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6287350" y="4201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[10]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98601" y="3058849"/>
            <a:ext cx="873806" cy="1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7427000" y="41428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[11]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338400" y="4307725"/>
            <a:ext cx="1134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000">
                <a:latin typeface="Source Code Pro"/>
                <a:ea typeface="Source Code Pro"/>
                <a:cs typeface="Source Code Pro"/>
                <a:sym typeface="Source Code Pro"/>
              </a:rPr>
              <a:t>5.0 Lollipop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arquitetura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87" y="1372675"/>
            <a:ext cx="2089625" cy="3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236025" y="420235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265500" y="1078750"/>
            <a:ext cx="4045200" cy="29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Android Studio</a:t>
            </a:r>
          </a:p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ambiente</a:t>
            </a:r>
          </a:p>
          <a:p>
            <a:pPr indent="-228600" lvl="0" marL="457200">
              <a:spcBef>
                <a:spcPts val="0"/>
              </a:spcBef>
            </a:pPr>
            <a:r>
              <a:rPr lang="pt-BR"/>
              <a:t>estrutura do projeto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ambiente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50" y="1702175"/>
            <a:ext cx="334172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25" y="1618925"/>
            <a:ext cx="2738250" cy="27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596450" y="40757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162075" y="40367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estrutura do projeto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28060" l="0" r="34036" t="2156"/>
          <a:stretch/>
        </p:blipFill>
        <p:spPr>
          <a:xfrm>
            <a:off x="1857787" y="1406125"/>
            <a:ext cx="5428424" cy="358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65500" y="1078750"/>
            <a:ext cx="4045200" cy="284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Backend + frontend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263" y="587825"/>
            <a:ext cx="2423874" cy="33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25" y="587125"/>
            <a:ext cx="2830800" cy="3229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050" y="634800"/>
            <a:ext cx="1989124" cy="3404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7" name="Shape 287"/>
          <p:cNvSpPr/>
          <p:nvPr/>
        </p:nvSpPr>
        <p:spPr>
          <a:xfrm>
            <a:off x="3041500" y="1714500"/>
            <a:ext cx="669300" cy="6108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129950" y="1843800"/>
            <a:ext cx="669300" cy="481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290325" y="4110100"/>
            <a:ext cx="2830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8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Activity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696200" y="4110100"/>
            <a:ext cx="2424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>
                <a:solidFill>
                  <a:srgbClr val="B7B7B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XML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6809050" y="4203525"/>
            <a:ext cx="1989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>
                <a:solidFill>
                  <a:srgbClr val="B7B7B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aplicação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estrutura de layout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37" y="1242122"/>
            <a:ext cx="6564925" cy="38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Quem sou eu?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50" y="3141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612" y="3141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500" y="3141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350" y="1203000"/>
            <a:ext cx="2737500" cy="27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265500" y="1078750"/>
            <a:ext cx="4045200" cy="2821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componentes em destaque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625" y="1481575"/>
            <a:ext cx="2180325" cy="21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5961475" y="34774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text field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50" y="1444422"/>
            <a:ext cx="6431298" cy="34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1133950" y="46156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buttons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33978" l="36647" r="34757" t="36130"/>
          <a:stretch/>
        </p:blipFill>
        <p:spPr>
          <a:xfrm>
            <a:off x="775050" y="2049175"/>
            <a:ext cx="1961100" cy="14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 rotWithShape="1">
          <a:blip r:embed="rId4">
            <a:alphaModFix/>
          </a:blip>
          <a:srcRect b="34591" l="25852" r="25688" t="36512"/>
          <a:stretch/>
        </p:blipFill>
        <p:spPr>
          <a:xfrm>
            <a:off x="2736149" y="2049175"/>
            <a:ext cx="3323325" cy="1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5">
            <a:alphaModFix/>
          </a:blip>
          <a:srcRect b="35311" l="28253" r="28938" t="35791"/>
          <a:stretch/>
        </p:blipFill>
        <p:spPr>
          <a:xfrm>
            <a:off x="5849525" y="2049162"/>
            <a:ext cx="2935800" cy="1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788525" y="31769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166350" y="31769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548125" y="31769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[3]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88525" y="3652125"/>
            <a:ext cx="7996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>
                <a:highlight>
                  <a:srgbClr val="FAFAFA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Floating action button            Raised button                   Flat button                              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listview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950" y="1233050"/>
            <a:ext cx="4979073" cy="37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1757425" y="46165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cards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949" y="1414449"/>
            <a:ext cx="1968449" cy="34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625" y="1414449"/>
            <a:ext cx="2035274" cy="34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1992325" y="45687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5093125" y="463255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tabs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49" y="1338700"/>
            <a:ext cx="2047699" cy="36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625" y="1338699"/>
            <a:ext cx="2047699" cy="35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5093125" y="46976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734325" y="469767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dialog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75" y="1359024"/>
            <a:ext cx="1916274" cy="34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12942" l="19254" r="20537" t="11057"/>
          <a:stretch/>
        </p:blipFill>
        <p:spPr>
          <a:xfrm>
            <a:off x="1221324" y="1865162"/>
            <a:ext cx="3969176" cy="29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5515875" y="44843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726875" y="44843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menu e slide drawer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675" y="1312024"/>
            <a:ext cx="2098125" cy="37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2943525" y="47583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265500" y="1078750"/>
            <a:ext cx="4045200" cy="280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nossa aplicação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“Birthday Card”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50" y="1751397"/>
            <a:ext cx="1402500" cy="18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5685350" y="3318700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wireframe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399" y="1106000"/>
            <a:ext cx="2022499" cy="385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649" y="1042811"/>
            <a:ext cx="2022499" cy="385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1934350" y="46788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/>
              <a:t>O que veremos ?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aplicação  final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00" y="1423875"/>
            <a:ext cx="1814624" cy="32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700" y="1423875"/>
            <a:ext cx="1814624" cy="32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887" y="1423886"/>
            <a:ext cx="1814624" cy="322598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1565525" y="4732150"/>
            <a:ext cx="12618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tela 1.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3836450" y="4732150"/>
            <a:ext cx="1654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tela 1.(continuação)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6846325" y="4732150"/>
            <a:ext cx="1013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latin typeface="Source Code Pro"/>
                <a:ea typeface="Source Code Pro"/>
                <a:cs typeface="Source Code Pro"/>
                <a:sym typeface="Source Code Pro"/>
              </a:rPr>
              <a:t>tela 2.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265500" y="1078750"/>
            <a:ext cx="4045200" cy="2990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simbora programar?!!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5737400" y="354570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225" y="1652950"/>
            <a:ext cx="1842300" cy="18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265500" y="1078750"/>
            <a:ext cx="40452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contato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350" y="1203000"/>
            <a:ext cx="2737500" cy="2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75" y="30073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75" y="38250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75" y="21896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1573200" y="2345175"/>
            <a:ext cx="2737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mirelythaisa@gmail.com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1573200" y="3068675"/>
            <a:ext cx="2737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thaisamirely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651900" y="3931125"/>
            <a:ext cx="2737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thaisa_mirely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06" y="1755275"/>
            <a:ext cx="1493276" cy="169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050" y="564402"/>
            <a:ext cx="4143375" cy="39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969687" y="2356125"/>
            <a:ext cx="508500" cy="573600"/>
          </a:xfrm>
          <a:prstGeom prst="mathPlus">
            <a:avLst>
              <a:gd fmla="val 23520" name="adj1"/>
            </a:avLst>
          </a:prstGeom>
          <a:solidFill>
            <a:srgbClr val="E91D6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1003675" y="33001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516050" y="438715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>
                <a:latin typeface="Amatic SC"/>
                <a:ea typeface="Amatic SC"/>
                <a:cs typeface="Amatic SC"/>
                <a:sym typeface="Amatic SC"/>
              </a:rPr>
              <a:t>o que é necessário para </a:t>
            </a:r>
            <a:r>
              <a:rPr lang="pt-BR" sz="4800"/>
              <a:t>desenvolver</a:t>
            </a:r>
            <a:r>
              <a:rPr lang="pt-BR" sz="4800"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pt-BR" sz="4800"/>
              <a:t>em Android nativo?</a:t>
            </a:r>
            <a:r>
              <a:rPr lang="pt-BR" sz="4800">
                <a:latin typeface="Amatic SC"/>
                <a:ea typeface="Amatic SC"/>
                <a:cs typeface="Amatic SC"/>
                <a:sym typeface="Amatic SC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287" y="1541300"/>
            <a:ext cx="2060900" cy="20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450" y="1595700"/>
            <a:ext cx="1987243" cy="18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5450205" y="2298350"/>
            <a:ext cx="558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chemeClr val="dk1"/>
                </a:solidFill>
              </a:rPr>
              <a:t>ou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125" y="1595700"/>
            <a:ext cx="1840600" cy="18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844050" y="349205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51387" y="349205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5901100" y="349205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CCCCCC"/>
                </a:solidFill>
              </a:rPr>
              <a:t>[3]</a:t>
            </a:r>
          </a:p>
        </p:txBody>
      </p:sp>
      <p:sp>
        <p:nvSpPr>
          <p:cNvPr id="157" name="Shape 157"/>
          <p:cNvSpPr/>
          <p:nvPr/>
        </p:nvSpPr>
        <p:spPr>
          <a:xfrm>
            <a:off x="2791487" y="2284950"/>
            <a:ext cx="508500" cy="5736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/>
              <a:t>materiais auxiliares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5" y="926201"/>
            <a:ext cx="1398949" cy="143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975" y="3375687"/>
            <a:ext cx="1696124" cy="5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3800" y="1501424"/>
            <a:ext cx="671300" cy="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2112" y="2989024"/>
            <a:ext cx="1072050" cy="10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137" y="2735937"/>
            <a:ext cx="1578225" cy="15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6174" y="1278375"/>
            <a:ext cx="210391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473575" y="2172725"/>
            <a:ext cx="40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570100" y="21727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159462" y="21727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[3]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169925" y="21727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[4]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75075" y="39961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[5]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058900" y="39961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[6]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720650" y="39961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[7]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1349" y="1247949"/>
            <a:ext cx="917525" cy="9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6614100" y="406107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[8]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6400" y="2989025"/>
            <a:ext cx="1072049" cy="10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cursos online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900" y="2181712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922" y="1608749"/>
            <a:ext cx="1991474" cy="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1708050" y="3805325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[1]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152925" y="3908600"/>
            <a:ext cx="825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D9D9D9"/>
                </a:solidFill>
              </a:rPr>
              <a:t>[2]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900" y="2240925"/>
            <a:ext cx="1611333" cy="1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